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84" r:id="rId2"/>
    <p:sldId id="262" r:id="rId3"/>
    <p:sldId id="281" r:id="rId4"/>
    <p:sldId id="265" r:id="rId5"/>
    <p:sldId id="282" r:id="rId6"/>
    <p:sldId id="266" r:id="rId7"/>
    <p:sldId id="283" r:id="rId8"/>
    <p:sldId id="285" r:id="rId9"/>
    <p:sldId id="268" r:id="rId10"/>
    <p:sldId id="270" r:id="rId11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8" userDrawn="1">
          <p15:clr>
            <a:srgbClr val="A4A3A4"/>
          </p15:clr>
        </p15:guide>
        <p15:guide id="2" pos="3544" userDrawn="1">
          <p15:clr>
            <a:srgbClr val="A4A3A4"/>
          </p15:clr>
        </p15:guide>
        <p15:guide id="3" pos="3848" userDrawn="1">
          <p15:clr>
            <a:srgbClr val="A4A3A4"/>
          </p15:clr>
        </p15:guide>
        <p15:guide id="4" pos="5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8DF"/>
    <a:srgbClr val="FAEBCD"/>
    <a:srgbClr val="632423"/>
    <a:srgbClr val="33CCCC"/>
    <a:srgbClr val="FF3300"/>
    <a:srgbClr val="66FFFF"/>
    <a:srgbClr val="FFA285"/>
    <a:srgbClr val="00112A"/>
    <a:srgbClr val="00173A"/>
    <a:srgbClr val="D67F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42" autoAdjust="0"/>
    <p:restoredTop sz="73728" autoAdjust="0"/>
  </p:normalViewPr>
  <p:slideViewPr>
    <p:cSldViewPr snapToGrid="0">
      <p:cViewPr varScale="1">
        <p:scale>
          <a:sx n="90" d="100"/>
          <a:sy n="90" d="100"/>
        </p:scale>
        <p:origin x="1680" y="96"/>
      </p:cViewPr>
      <p:guideLst>
        <p:guide orient="horz" pos="2168"/>
        <p:guide pos="3544"/>
        <p:guide pos="3848"/>
        <p:guide pos="592"/>
      </p:guideLst>
    </p:cSldViewPr>
  </p:slideViewPr>
  <p:outlineViewPr>
    <p:cViewPr>
      <p:scale>
        <a:sx n="33" d="100"/>
        <a:sy n="33" d="100"/>
      </p:scale>
      <p:origin x="0" y="19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2" d="100"/>
          <a:sy n="122" d="100"/>
        </p:scale>
        <p:origin x="76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C3F26D8-B1E9-43BD-903E-B7F1B8001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1AF1DA9-B680-498A-A5B8-16678E1B158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4C08C-C3CE-4A4E-8AFC-EC2872FFF446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06B168-E05A-4D56-905F-0A08FB0158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17C6239-C30A-42AD-88F7-DFB20DE807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A4FB2-27DE-4223-B91D-BA26BDEE5E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69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5614AF9-D290-4441-A8E2-8A0EB68409F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379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512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9742BF-17B0-46EF-8D12-7F6B34075294}" type="slidenum">
              <a:rPr lang="de-DE" altLang="de-DE" smtClean="0"/>
              <a:pPr>
                <a:spcBef>
                  <a:spcPct val="0"/>
                </a:spcBef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666155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14AF9-D290-4441-A8E2-8A0EB68409F4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366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14AF9-D290-4441-A8E2-8A0EB68409F4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4067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14AF9-D290-4441-A8E2-8A0EB68409F4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4880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14AF9-D290-4441-A8E2-8A0EB68409F4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4436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14AF9-D290-4441-A8E2-8A0EB68409F4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7770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G*Power: f= 0.25, </a:t>
            </a:r>
            <a:r>
              <a:rPr lang="el-GR" sz="1200" dirty="0"/>
              <a:t>α</a:t>
            </a:r>
            <a:r>
              <a:rPr lang="de-DE" sz="1200" dirty="0"/>
              <a:t>= 0.05, 1-</a:t>
            </a:r>
            <a:r>
              <a:rPr lang="el-GR" sz="1200" dirty="0"/>
              <a:t>β</a:t>
            </a:r>
            <a:r>
              <a:rPr lang="de-DE" sz="1200" dirty="0"/>
              <a:t>= 0.95</a:t>
            </a:r>
            <a:r>
              <a:rPr lang="en-US" sz="1200" dirty="0"/>
              <a:t>) </a:t>
            </a:r>
          </a:p>
          <a:p>
            <a:pPr marL="0" indent="0">
              <a:buFontTx/>
              <a:buNone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14AF9-D290-4441-A8E2-8A0EB68409F4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49023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14AF9-D290-4441-A8E2-8A0EB68409F4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3419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200" dirty="0">
              <a:sym typeface="Wingding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14AF9-D290-4441-A8E2-8A0EB68409F4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3259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200" dirty="0">
              <a:sym typeface="Wingding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14AF9-D290-4441-A8E2-8A0EB68409F4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7137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7467" y="762001"/>
            <a:ext cx="10371667" cy="1514475"/>
          </a:xfrm>
        </p:spPr>
        <p:txBody>
          <a:bodyPr/>
          <a:lstStyle>
            <a:lvl1pPr>
              <a:lnSpc>
                <a:spcPct val="110000"/>
              </a:lnSpc>
              <a:defRPr sz="3600">
                <a:solidFill>
                  <a:srgbClr val="632423"/>
                </a:solidFill>
              </a:defRPr>
            </a:lvl1pPr>
          </a:lstStyle>
          <a:p>
            <a:r>
              <a:rPr lang="de-DE"/>
              <a:t>Klicken Sie, um das 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984751" y="2381250"/>
            <a:ext cx="5899149" cy="3162300"/>
          </a:xfrm>
        </p:spPr>
        <p:txBody>
          <a:bodyPr anchor="ctr"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3242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Tx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800100" indent="-342900">
              <a:buClrTx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257300" indent="-342900">
              <a:buClrTx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714500" indent="-342900">
              <a:buClrTx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171700" indent="-342900">
              <a:buClrTx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cxnSp>
        <p:nvCxnSpPr>
          <p:cNvPr id="7" name="Gerade Verbindung 8">
            <a:extLst>
              <a:ext uri="{FF2B5EF4-FFF2-40B4-BE49-F238E27FC236}">
                <a16:creationId xmlns:a16="http://schemas.microsoft.com/office/drawing/2014/main" id="{64B4768B-BB63-A834-68EE-1A7CA151C32F}"/>
              </a:ext>
            </a:extLst>
          </p:cNvPr>
          <p:cNvCxnSpPr/>
          <p:nvPr userDrawn="1"/>
        </p:nvCxnSpPr>
        <p:spPr>
          <a:xfrm>
            <a:off x="838200" y="6356350"/>
            <a:ext cx="10515600" cy="0"/>
          </a:xfrm>
          <a:prstGeom prst="line">
            <a:avLst/>
          </a:prstGeom>
          <a:ln w="19050">
            <a:solidFill>
              <a:srgbClr val="6324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02F7DE93-174E-B0CC-6BBB-0970114A0F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632423"/>
                </a:solidFill>
              </a:defRPr>
            </a:lvl1pPr>
          </a:lstStyle>
          <a:p>
            <a:pPr>
              <a:defRPr/>
            </a:pPr>
            <a:fld id="{F4DBBF40-9C01-42DC-AE09-2CD2D568C1DC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3242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cxnSp>
        <p:nvCxnSpPr>
          <p:cNvPr id="6" name="Gerade Verbindung 8">
            <a:extLst>
              <a:ext uri="{FF2B5EF4-FFF2-40B4-BE49-F238E27FC236}">
                <a16:creationId xmlns:a16="http://schemas.microsoft.com/office/drawing/2014/main" id="{7AD4ACA9-7FA9-D27F-C00D-88DDCAF04401}"/>
              </a:ext>
            </a:extLst>
          </p:cNvPr>
          <p:cNvCxnSpPr/>
          <p:nvPr userDrawn="1"/>
        </p:nvCxnSpPr>
        <p:spPr>
          <a:xfrm>
            <a:off x="838200" y="6356350"/>
            <a:ext cx="10515600" cy="0"/>
          </a:xfrm>
          <a:prstGeom prst="line">
            <a:avLst/>
          </a:prstGeom>
          <a:ln w="19050">
            <a:solidFill>
              <a:srgbClr val="6324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6">
            <a:extLst>
              <a:ext uri="{FF2B5EF4-FFF2-40B4-BE49-F238E27FC236}">
                <a16:creationId xmlns:a16="http://schemas.microsoft.com/office/drawing/2014/main" id="{7FF520C1-EFE9-2A69-A662-1F29291B53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632423"/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27101" y="244475"/>
            <a:ext cx="9266767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Klicken Sie, um die Formate des Vorlagentextes zu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031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388711" y="301625"/>
            <a:ext cx="1170012" cy="565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C1BABB54-0B56-84F2-22CD-27D7D11281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solidFill>
                  <a:srgbClr val="632423"/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702" r:id="rId3"/>
  </p:sldLayoutIdLst>
  <p:transition>
    <p:wipe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63242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B2B2B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B2B2B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B2B2B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B2B2B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B2B2B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B2B2B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B2B2B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B2B2B2"/>
          </a:solidFill>
          <a:latin typeface="Arial" charset="0"/>
        </a:defRPr>
      </a:lvl9pPr>
    </p:titleStyle>
    <p:bodyStyle>
      <a:lvl1pPr marL="290513" indent="-290513" algn="l" rtl="0" eaLnBrk="0" fontAlgn="base" hangingPunct="0">
        <a:spcBef>
          <a:spcPct val="20000"/>
        </a:spcBef>
        <a:spcAft>
          <a:spcPct val="0"/>
        </a:spcAft>
        <a:buClrTx/>
        <a:buSzPct val="120000"/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692150" indent="-234950" algn="l" rtl="0" eaLnBrk="0" fontAlgn="base" hangingPunct="0">
        <a:spcBef>
          <a:spcPct val="20000"/>
        </a:spcBef>
        <a:spcAft>
          <a:spcPct val="0"/>
        </a:spcAft>
        <a:buClrTx/>
        <a:buSzPct val="110000"/>
        <a:buChar char="•"/>
        <a:defRPr sz="20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Arial" charset="0"/>
        <a:buChar char="-"/>
        <a:defRPr sz="20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Tx/>
        <a:buFont typeface="Arial" charset="0"/>
        <a:buChar char="-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Arial" charset="0"/>
        <a:buChar char="-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6D735CBA-B6E4-7E2B-6A91-90D0C3135BD3}"/>
              </a:ext>
            </a:extLst>
          </p:cNvPr>
          <p:cNvSpPr/>
          <p:nvPr/>
        </p:nvSpPr>
        <p:spPr>
          <a:xfrm>
            <a:off x="0" y="217331"/>
            <a:ext cx="11770242" cy="2071924"/>
          </a:xfrm>
          <a:prstGeom prst="rect">
            <a:avLst/>
          </a:prstGeom>
          <a:solidFill>
            <a:srgbClr val="6324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Project Title</a:t>
            </a:r>
            <a:endParaRPr lang="de-DE" sz="44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9387068A-DACA-1F96-430F-7ECD028BBAD2}"/>
              </a:ext>
            </a:extLst>
          </p:cNvPr>
          <p:cNvSpPr/>
          <p:nvPr/>
        </p:nvSpPr>
        <p:spPr>
          <a:xfrm>
            <a:off x="4550735" y="2614063"/>
            <a:ext cx="7641265" cy="1936673"/>
          </a:xfrm>
          <a:prstGeom prst="rect">
            <a:avLst/>
          </a:prstGeom>
          <a:solidFill>
            <a:srgbClr val="F2E8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180000" bIns="72000" rtlCol="0" anchor="ctr"/>
          <a:lstStyle/>
          <a:p>
            <a:pPr eaLnBrk="1" hangingPunct="1"/>
            <a:r>
              <a:rPr lang="en-US" altLang="de-DE" b="1" dirty="0">
                <a:solidFill>
                  <a:schemeClr val="bg1"/>
                </a:solidFill>
              </a:rPr>
              <a:t>Project Owner:</a:t>
            </a:r>
            <a:r>
              <a:rPr lang="en-US" altLang="de-DE" dirty="0">
                <a:solidFill>
                  <a:schemeClr val="bg1"/>
                </a:solidFill>
              </a:rPr>
              <a:t> …</a:t>
            </a:r>
          </a:p>
          <a:p>
            <a:pPr eaLnBrk="1" hangingPunct="1"/>
            <a:endParaRPr lang="en-US" altLang="de-DE" dirty="0">
              <a:solidFill>
                <a:schemeClr val="bg1"/>
              </a:solidFill>
            </a:endParaRPr>
          </a:p>
          <a:p>
            <a:pPr eaLnBrk="1" hangingPunct="1"/>
            <a:r>
              <a:rPr lang="en-US" altLang="de-DE" b="1" dirty="0">
                <a:solidFill>
                  <a:schemeClr val="bg1"/>
                </a:solidFill>
              </a:rPr>
              <a:t>Project Participants:</a:t>
            </a:r>
            <a:r>
              <a:rPr lang="en-US" altLang="de-DE" dirty="0">
                <a:solidFill>
                  <a:schemeClr val="bg1"/>
                </a:solidFill>
              </a:rPr>
              <a:t> …</a:t>
            </a:r>
          </a:p>
          <a:p>
            <a:pPr eaLnBrk="1" hangingPunct="1"/>
            <a:endParaRPr lang="en-US" altLang="de-DE" dirty="0">
              <a:solidFill>
                <a:schemeClr val="bg1"/>
              </a:solidFill>
            </a:endParaRPr>
          </a:p>
          <a:p>
            <a:pPr eaLnBrk="1" hangingPunct="1"/>
            <a:r>
              <a:rPr lang="en-US" altLang="de-DE" b="1" dirty="0">
                <a:solidFill>
                  <a:schemeClr val="bg1"/>
                </a:solidFill>
              </a:rPr>
              <a:t>Principle Investigator:</a:t>
            </a:r>
            <a:r>
              <a:rPr lang="en-US" altLang="de-DE" dirty="0">
                <a:solidFill>
                  <a:schemeClr val="bg1"/>
                </a:solidFill>
              </a:rPr>
              <a:t> …</a:t>
            </a:r>
          </a:p>
        </p:txBody>
      </p:sp>
      <p:pic>
        <p:nvPicPr>
          <p:cNvPr id="4100" name="Picture 2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44788" y="2671766"/>
            <a:ext cx="3725543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7BBFF29A-14DB-E0B3-1B3F-7A0F1E201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22143"/>
            <a:ext cx="12192000" cy="2105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rgbClr val="FF0000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11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600"/>
              </a:spcBef>
              <a:buClrTx/>
              <a:buSzTx/>
              <a:buNone/>
            </a:pPr>
            <a:r>
              <a:rPr lang="en-US" altLang="de-DE" sz="1200" baseline="30000" dirty="0">
                <a:solidFill>
                  <a:schemeClr val="bg1"/>
                </a:solidFill>
              </a:rPr>
              <a:t>1</a:t>
            </a:r>
            <a:r>
              <a:rPr lang="en-US" altLang="de-DE" sz="1200" dirty="0">
                <a:solidFill>
                  <a:schemeClr val="bg1"/>
                </a:solidFill>
              </a:rPr>
              <a:t>Erwin L. Hahn Institute for Magnetic Resonance Imaging, Essen, Germany</a:t>
            </a:r>
          </a:p>
          <a:p>
            <a:pPr algn="ctr">
              <a:spcBef>
                <a:spcPts val="600"/>
              </a:spcBef>
              <a:buClrTx/>
              <a:buSzTx/>
              <a:buNone/>
            </a:pPr>
            <a:r>
              <a:rPr lang="en-US" altLang="de-DE" sz="1200" baseline="30000" dirty="0">
                <a:solidFill>
                  <a:schemeClr val="bg1"/>
                </a:solidFill>
              </a:rPr>
              <a:t>2</a:t>
            </a:r>
            <a:r>
              <a:rPr lang="en-US" altLang="de-DE" sz="1200" dirty="0">
                <a:solidFill>
                  <a:schemeClr val="bg1"/>
                </a:solidFill>
              </a:rPr>
              <a:t>High-Field and Hybrid MR Imaging, University Hospital Essen, Germany</a:t>
            </a:r>
          </a:p>
          <a:p>
            <a:pPr algn="ctr">
              <a:spcBef>
                <a:spcPts val="600"/>
              </a:spcBef>
              <a:buClrTx/>
              <a:buSzTx/>
              <a:buNone/>
            </a:pPr>
            <a:r>
              <a:rPr lang="en-US" altLang="de-DE" sz="1200" baseline="30000" dirty="0">
                <a:solidFill>
                  <a:schemeClr val="bg1"/>
                </a:solidFill>
              </a:rPr>
              <a:t>3</a:t>
            </a:r>
            <a:r>
              <a:rPr lang="en-US" altLang="de-DE" sz="1200" dirty="0">
                <a:solidFill>
                  <a:schemeClr val="bg1"/>
                </a:solidFill>
              </a:rPr>
              <a:t>Department of Diagnostic and Interventional Radiology and Neuroradiology, University Hospital Essen, Germany</a:t>
            </a:r>
          </a:p>
          <a:p>
            <a:pPr algn="ctr">
              <a:spcBef>
                <a:spcPts val="600"/>
              </a:spcBef>
              <a:buClrTx/>
              <a:buSzTx/>
              <a:buNone/>
            </a:pPr>
            <a:r>
              <a:rPr lang="en-US" altLang="de-DE" sz="1200" baseline="30000" dirty="0">
                <a:solidFill>
                  <a:schemeClr val="bg1"/>
                </a:solidFill>
              </a:rPr>
              <a:t>4</a:t>
            </a:r>
            <a:r>
              <a:rPr lang="en-US" altLang="de-DE" sz="1200" dirty="0">
                <a:solidFill>
                  <a:schemeClr val="bg1"/>
                </a:solidFill>
              </a:rPr>
              <a:t>Department of General Psychology: Cognition, University of Duisburg-Essen, Duisburg, Germany</a:t>
            </a:r>
          </a:p>
          <a:p>
            <a:pPr algn="ctr">
              <a:spcBef>
                <a:spcPts val="600"/>
              </a:spcBef>
              <a:buClrTx/>
              <a:buSzTx/>
              <a:buNone/>
            </a:pPr>
            <a:r>
              <a:rPr lang="en-US" altLang="de-DE" sz="1200" baseline="30000" dirty="0">
                <a:solidFill>
                  <a:schemeClr val="bg1"/>
                </a:solidFill>
              </a:rPr>
              <a:t>5</a:t>
            </a:r>
            <a:r>
              <a:rPr lang="en-US" altLang="de-DE" sz="1200" dirty="0">
                <a:solidFill>
                  <a:schemeClr val="bg1"/>
                </a:solidFill>
              </a:rPr>
              <a:t>Donders Centre for Cognitive Neuroimaging, Nijmegen, The Netherlands</a:t>
            </a:r>
          </a:p>
          <a:p>
            <a:pPr algn="ctr">
              <a:spcBef>
                <a:spcPts val="600"/>
              </a:spcBef>
              <a:buClrTx/>
              <a:buSzTx/>
              <a:buNone/>
            </a:pPr>
            <a:r>
              <a:rPr lang="en-US" altLang="de-DE" sz="1200" baseline="30000" dirty="0">
                <a:solidFill>
                  <a:schemeClr val="bg1"/>
                </a:solidFill>
              </a:rPr>
              <a:t>6</a:t>
            </a:r>
            <a:r>
              <a:rPr lang="en-US" altLang="de-DE" sz="1200" dirty="0">
                <a:solidFill>
                  <a:schemeClr val="bg1"/>
                </a:solidFill>
              </a:rPr>
              <a:t>Department of Radiology and Nuclear Medicine, Radboud University Medical Centre, Nijmegen, The Netherlands</a:t>
            </a:r>
          </a:p>
          <a:p>
            <a:pPr algn="ctr">
              <a:spcBef>
                <a:spcPts val="600"/>
              </a:spcBef>
              <a:buClrTx/>
              <a:buSzTx/>
              <a:buNone/>
            </a:pPr>
            <a:r>
              <a:rPr lang="en-US" altLang="de-DE" sz="1200" baseline="30000" dirty="0">
                <a:solidFill>
                  <a:schemeClr val="bg1"/>
                </a:solidFill>
              </a:rPr>
              <a:t>7</a:t>
            </a:r>
            <a:r>
              <a:rPr lang="en-US" altLang="de-DE" sz="1200" dirty="0">
                <a:solidFill>
                  <a:schemeClr val="bg1"/>
                </a:solidFill>
              </a:rPr>
              <a:t>Department of Neuropsychology, Ruhr University Bochum, Bochum, Germany</a:t>
            </a:r>
          </a:p>
          <a:p>
            <a:pPr algn="ctr">
              <a:spcBef>
                <a:spcPts val="600"/>
              </a:spcBef>
              <a:buClrTx/>
              <a:buSzTx/>
              <a:buNone/>
            </a:pPr>
            <a:r>
              <a:rPr lang="en-US" altLang="de-DE" sz="1200" baseline="30000" dirty="0">
                <a:solidFill>
                  <a:schemeClr val="bg1"/>
                </a:solidFill>
              </a:rPr>
              <a:t>8</a:t>
            </a:r>
            <a:r>
              <a:rPr lang="en-US" altLang="de-DE" sz="1200" dirty="0">
                <a:solidFill>
                  <a:schemeClr val="bg1"/>
                </a:solidFill>
              </a:rPr>
              <a:t>German Cancer Research Center (DKFZ), Heidelberg, Germany</a:t>
            </a:r>
          </a:p>
        </p:txBody>
      </p:sp>
    </p:spTree>
    <p:extLst>
      <p:ext uri="{BB962C8B-B14F-4D97-AF65-F5344CB8AC3E}">
        <p14:creationId xmlns:p14="http://schemas.microsoft.com/office/powerpoint/2010/main" val="3245371488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Required Resources &amp; Funding</a:t>
            </a:r>
          </a:p>
        </p:txBody>
      </p:sp>
      <p:sp>
        <p:nvSpPr>
          <p:cNvPr id="11267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927100" y="1184641"/>
            <a:ext cx="10534797" cy="54394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dirty="0">
                <a:solidFill>
                  <a:srgbClr val="632423"/>
                </a:solidFill>
              </a:rPr>
              <a:t>Required resources</a:t>
            </a:r>
          </a:p>
          <a:p>
            <a:pPr lvl="1" eaLnBrk="1" hangingPunct="1"/>
            <a:r>
              <a:rPr lang="en-US" dirty="0"/>
              <a:t>start date: 	end date: </a:t>
            </a:r>
          </a:p>
          <a:p>
            <a:pPr lvl="1" eaLnBrk="1" hangingPunct="1"/>
            <a:r>
              <a:rPr lang="en-US" dirty="0" err="1"/>
              <a:t>xy</a:t>
            </a:r>
            <a:r>
              <a:rPr lang="en-US" dirty="0"/>
              <a:t> hours of 7T scanning time (add short calculation e.g. YY volunteers x scan time per volunteer, plus ZZ patients)</a:t>
            </a:r>
          </a:p>
          <a:p>
            <a:pPr lvl="1" eaLnBrk="1" hangingPunct="1"/>
            <a:r>
              <a:rPr lang="en-US" dirty="0"/>
              <a:t>Which RF Coils? </a:t>
            </a:r>
          </a:p>
          <a:p>
            <a:pPr lvl="1" eaLnBrk="1" hangingPunct="1"/>
            <a:r>
              <a:rPr lang="en-US" dirty="0"/>
              <a:t>Single-channel or 8-channel transmit mode?</a:t>
            </a:r>
          </a:p>
          <a:p>
            <a:pPr lvl="1" eaLnBrk="1" hangingPunct="1"/>
            <a:r>
              <a:rPr lang="en-US" dirty="0"/>
              <a:t>fMRI rack? </a:t>
            </a:r>
          </a:p>
          <a:p>
            <a:pPr lvl="1" eaLnBrk="1" hangingPunct="1"/>
            <a:r>
              <a:rPr lang="en-US" dirty="0"/>
              <a:t>MTRA? </a:t>
            </a:r>
          </a:p>
          <a:p>
            <a:pPr lvl="1" eaLnBrk="1" hangingPunct="1"/>
            <a:r>
              <a:rPr lang="en-US" dirty="0"/>
              <a:t>Additional equipment? </a:t>
            </a:r>
          </a:p>
          <a:p>
            <a:pPr eaLnBrk="1" hangingPunct="1"/>
            <a:endParaRPr lang="en-US" sz="2000" dirty="0"/>
          </a:p>
          <a:p>
            <a:pPr eaLnBrk="1" hangingPunct="1">
              <a:buFontTx/>
              <a:buNone/>
            </a:pPr>
            <a:r>
              <a:rPr lang="en-US" sz="2000" dirty="0">
                <a:solidFill>
                  <a:srgbClr val="632423"/>
                </a:solidFill>
              </a:rPr>
              <a:t>Funding for scanning time</a:t>
            </a:r>
          </a:p>
          <a:p>
            <a:pPr lvl="1" eaLnBrk="1" hangingPunct="1"/>
            <a:r>
              <a:rPr lang="en-US" dirty="0"/>
              <a:t>DFG / BMBF / EU, etc.</a:t>
            </a:r>
          </a:p>
          <a:p>
            <a:pPr lvl="1" eaLnBrk="1" hangingPunct="1"/>
            <a:r>
              <a:rPr lang="en-US" dirty="0"/>
              <a:t>IFORES</a:t>
            </a:r>
          </a:p>
          <a:p>
            <a:pPr lvl="1" eaLnBrk="1" hangingPunct="1"/>
            <a:r>
              <a:rPr lang="en-US" dirty="0"/>
              <a:t>in progress…  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0C7AE5F-CF10-032B-2B52-7F8F12817C1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>
                <a:solidFill>
                  <a:srgbClr val="632423"/>
                </a:solidFill>
              </a:rPr>
              <a:pPr>
                <a:defRPr/>
              </a:pPr>
              <a:t>10</a:t>
            </a:fld>
            <a:endParaRPr lang="de-DE" dirty="0">
              <a:solidFill>
                <a:srgbClr val="632423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Grp="1" noChangeArrowheads="1"/>
          </p:cNvSpPr>
          <p:nvPr>
            <p:ph type="title"/>
          </p:nvPr>
        </p:nvSpPr>
        <p:spPr>
          <a:xfrm>
            <a:off x="927101" y="244475"/>
            <a:ext cx="9266767" cy="719138"/>
          </a:xfrm>
        </p:spPr>
        <p:txBody>
          <a:bodyPr/>
          <a:lstStyle/>
          <a:p>
            <a:pPr algn="ctr" eaLnBrk="1" hangingPunct="1"/>
            <a:r>
              <a:rPr lang="en-US" dirty="0"/>
              <a:t>Background</a:t>
            </a:r>
          </a:p>
        </p:txBody>
      </p:sp>
      <p:sp>
        <p:nvSpPr>
          <p:cNvPr id="28" name="Rectangle 16"/>
          <p:cNvSpPr txBox="1">
            <a:spLocks noChangeArrowheads="1"/>
          </p:cNvSpPr>
          <p:nvPr/>
        </p:nvSpPr>
        <p:spPr bwMode="auto">
          <a:xfrm>
            <a:off x="927101" y="1520024"/>
            <a:ext cx="9354583" cy="3073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90513" indent="-2905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2349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ClrTx/>
            </a:pPr>
            <a:r>
              <a:rPr lang="en-US" sz="2000" kern="0" dirty="0">
                <a:solidFill>
                  <a:schemeClr val="bg1"/>
                </a:solidFill>
              </a:rPr>
              <a:t>What do we already know about the topic?</a:t>
            </a:r>
          </a:p>
          <a:p>
            <a:pPr eaLnBrk="1" hangingPunct="1">
              <a:buClrTx/>
            </a:pPr>
            <a:endParaRPr lang="en-US" sz="2000" kern="0" dirty="0">
              <a:solidFill>
                <a:schemeClr val="bg1"/>
              </a:solidFill>
            </a:endParaRPr>
          </a:p>
          <a:p>
            <a:pPr eaLnBrk="1" hangingPunct="1">
              <a:buClrTx/>
            </a:pPr>
            <a:r>
              <a:rPr lang="en-US" sz="2000" kern="0" dirty="0">
                <a:solidFill>
                  <a:schemeClr val="bg1"/>
                </a:solidFill>
              </a:rPr>
              <a:t>Why is this project important? What would we learn from it?</a:t>
            </a:r>
          </a:p>
          <a:p>
            <a:pPr eaLnBrk="1" hangingPunct="1">
              <a:buClrTx/>
            </a:pPr>
            <a:endParaRPr lang="en-US" sz="2000" kern="0" dirty="0">
              <a:solidFill>
                <a:schemeClr val="bg1"/>
              </a:solidFill>
            </a:endParaRPr>
          </a:p>
          <a:p>
            <a:pPr eaLnBrk="1" hangingPunct="1">
              <a:buClrTx/>
            </a:pPr>
            <a:r>
              <a:rPr lang="en-US" sz="2000" kern="0" dirty="0">
                <a:solidFill>
                  <a:schemeClr val="bg1"/>
                </a:solidFill>
              </a:rPr>
              <a:t>Provide information regarding project specific own work, if applicable</a:t>
            </a:r>
          </a:p>
          <a:p>
            <a:pPr marL="0" indent="0" eaLnBrk="1" hangingPunct="1">
              <a:buClrTx/>
              <a:buNone/>
            </a:pPr>
            <a:endParaRPr lang="en-US" sz="2000" kern="0" dirty="0">
              <a:solidFill>
                <a:schemeClr val="bg1"/>
              </a:solidFill>
            </a:endParaRPr>
          </a:p>
          <a:p>
            <a:pPr eaLnBrk="1" hangingPunct="1">
              <a:buClrTx/>
            </a:pPr>
            <a:endParaRPr lang="en-US" sz="2000" kern="0" dirty="0">
              <a:solidFill>
                <a:schemeClr val="bg1"/>
              </a:solidFill>
            </a:endParaRPr>
          </a:p>
          <a:p>
            <a:pPr eaLnBrk="1" hangingPunct="1">
              <a:buClrTx/>
            </a:pPr>
            <a:endParaRPr lang="en-US" sz="2000" kern="0" dirty="0">
              <a:solidFill>
                <a:schemeClr val="bg1"/>
              </a:solidFill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F3DBCD30-AE27-587A-6E63-B83F050544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>
                <a:solidFill>
                  <a:srgbClr val="632423"/>
                </a:solidFill>
              </a:rPr>
              <a:pPr>
                <a:defRPr/>
              </a:pPr>
              <a:t>2</a:t>
            </a:fld>
            <a:endParaRPr lang="de-DE" dirty="0">
              <a:solidFill>
                <a:srgbClr val="632423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Research Question</a:t>
            </a:r>
          </a:p>
        </p:txBody>
      </p:sp>
      <p:sp>
        <p:nvSpPr>
          <p:cNvPr id="2" name="Rectangle 16">
            <a:extLst>
              <a:ext uri="{FF2B5EF4-FFF2-40B4-BE49-F238E27FC236}">
                <a16:creationId xmlns:a16="http://schemas.microsoft.com/office/drawing/2014/main" id="{6659D4B1-6876-AD14-73BC-0EBB87DE7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01" y="1605084"/>
            <a:ext cx="8144725" cy="3073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90513" indent="-2905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2349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ClrTx/>
            </a:pPr>
            <a:r>
              <a:rPr lang="en-US" sz="2000" kern="0" dirty="0">
                <a:solidFill>
                  <a:schemeClr val="bg1"/>
                </a:solidFill>
              </a:rPr>
              <a:t>What is the specific question that will be addressed in this project</a:t>
            </a:r>
          </a:p>
          <a:p>
            <a:pPr eaLnBrk="1" hangingPunct="1">
              <a:buClrTx/>
            </a:pPr>
            <a:endParaRPr lang="en-US" sz="2000" kern="0" dirty="0">
              <a:solidFill>
                <a:schemeClr val="bg1"/>
              </a:solidFill>
            </a:endParaRPr>
          </a:p>
          <a:p>
            <a:pPr eaLnBrk="1" hangingPunct="1">
              <a:buClrTx/>
            </a:pPr>
            <a:endParaRPr lang="en-US" sz="2000" kern="0" dirty="0">
              <a:solidFill>
                <a:schemeClr val="bg1"/>
              </a:solidFill>
            </a:endParaRPr>
          </a:p>
          <a:p>
            <a:pPr eaLnBrk="1" hangingPunct="1">
              <a:buClrTx/>
            </a:pPr>
            <a:endParaRPr lang="en-US" sz="2000" kern="0" dirty="0">
              <a:solidFill>
                <a:schemeClr val="bg1"/>
              </a:solidFill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38EF60CD-444B-2590-5D9B-9043ABE421E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>
                <a:solidFill>
                  <a:srgbClr val="632423"/>
                </a:solidFill>
              </a:rPr>
              <a:pPr>
                <a:defRPr/>
              </a:pPr>
              <a:t>3</a:t>
            </a:fld>
            <a:endParaRPr lang="de-DE">
              <a:solidFill>
                <a:srgbClr val="6324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66960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Aim / Study Objective</a:t>
            </a:r>
          </a:p>
        </p:txBody>
      </p:sp>
      <p:sp>
        <p:nvSpPr>
          <p:cNvPr id="6147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927101" y="1535306"/>
            <a:ext cx="8344321" cy="1774273"/>
          </a:xfrm>
        </p:spPr>
        <p:txBody>
          <a:bodyPr/>
          <a:lstStyle/>
          <a:p>
            <a:pPr eaLnBrk="1" hangingPunct="1"/>
            <a:r>
              <a:rPr lang="en-US" sz="2000" dirty="0"/>
              <a:t>Describe the aim(s) of this study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4CED164-BFC2-3889-9A3D-163880B1558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>
                <a:solidFill>
                  <a:srgbClr val="632423"/>
                </a:solidFill>
              </a:rPr>
              <a:pPr>
                <a:defRPr/>
              </a:pPr>
              <a:t>4</a:t>
            </a:fld>
            <a:endParaRPr lang="de-DE" dirty="0">
              <a:solidFill>
                <a:srgbClr val="632423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Hypotheses</a:t>
            </a:r>
          </a:p>
        </p:txBody>
      </p:sp>
      <p:sp>
        <p:nvSpPr>
          <p:cNvPr id="4" name="Rectangle 16"/>
          <p:cNvSpPr txBox="1">
            <a:spLocks noChangeArrowheads="1"/>
          </p:cNvSpPr>
          <p:nvPr/>
        </p:nvSpPr>
        <p:spPr bwMode="auto">
          <a:xfrm>
            <a:off x="927100" y="1405172"/>
            <a:ext cx="10797539" cy="5208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90513" indent="-2905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2349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sz="2000" kern="0" dirty="0">
                <a:solidFill>
                  <a:schemeClr val="bg1"/>
                </a:solidFill>
              </a:rPr>
              <a:t>→ Provide specific and directed hypotheses</a:t>
            </a:r>
          </a:p>
          <a:p>
            <a:pPr marL="0" indent="0" eaLnBrk="1" hangingPunct="1">
              <a:buNone/>
            </a:pPr>
            <a:endParaRPr lang="en-US" sz="2000" kern="0" dirty="0">
              <a:solidFill>
                <a:schemeClr val="bg1"/>
              </a:solidFill>
            </a:endParaRPr>
          </a:p>
          <a:p>
            <a:pPr marL="0" indent="0" eaLnBrk="1" hangingPunct="1">
              <a:buNone/>
            </a:pPr>
            <a:r>
              <a:rPr lang="en-US" sz="2000" kern="0" dirty="0">
                <a:solidFill>
                  <a:srgbClr val="C00000"/>
                </a:solidFill>
              </a:rPr>
              <a:t>NOT: We expect to observe differences between condition A and B.</a:t>
            </a:r>
          </a:p>
          <a:p>
            <a:pPr marL="0" indent="0" eaLnBrk="1" hangingPunct="1">
              <a:buNone/>
            </a:pPr>
            <a:r>
              <a:rPr lang="en-US" sz="2000" kern="0" dirty="0">
                <a:solidFill>
                  <a:schemeClr val="accent5">
                    <a:lumMod val="50000"/>
                  </a:schemeClr>
                </a:solidFill>
              </a:rPr>
              <a:t>Rather: We expect that the effect of A is associated with increased activity in the xyz cortex and its functional connectivity with xyz. This effect is mediated by differences in individual state anxiety</a:t>
            </a:r>
            <a:r>
              <a:rPr lang="mr-IN" sz="2000" kern="0" dirty="0">
                <a:solidFill>
                  <a:schemeClr val="accent5">
                    <a:lumMod val="50000"/>
                  </a:schemeClr>
                </a:solidFill>
              </a:rPr>
              <a:t>…</a:t>
            </a:r>
            <a:endParaRPr lang="de-DE" sz="2000" kern="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eaLnBrk="1" hangingPunct="1">
              <a:buNone/>
            </a:pPr>
            <a:endParaRPr lang="de-DE" sz="2000" kern="0" dirty="0">
              <a:solidFill>
                <a:schemeClr val="bg1"/>
              </a:solidFill>
            </a:endParaRPr>
          </a:p>
          <a:p>
            <a:pPr marL="0" indent="0" eaLnBrk="1" hangingPunct="1">
              <a:buNone/>
            </a:pPr>
            <a:r>
              <a:rPr lang="de-DE" sz="2000" kern="0" dirty="0">
                <a:solidFill>
                  <a:srgbClr val="C00000"/>
                </a:solidFill>
              </a:rPr>
              <a:t>NOT: The </a:t>
            </a:r>
            <a:r>
              <a:rPr lang="de-DE" sz="2000" kern="0" dirty="0" err="1">
                <a:solidFill>
                  <a:srgbClr val="C00000"/>
                </a:solidFill>
              </a:rPr>
              <a:t>colon</a:t>
            </a:r>
            <a:r>
              <a:rPr lang="de-DE" sz="2000" kern="0" dirty="0">
                <a:solidFill>
                  <a:srgbClr val="C00000"/>
                </a:solidFill>
              </a:rPr>
              <a:t> </a:t>
            </a:r>
            <a:r>
              <a:rPr lang="de-DE" sz="2000" kern="0" dirty="0" err="1">
                <a:solidFill>
                  <a:srgbClr val="C00000"/>
                </a:solidFill>
              </a:rPr>
              <a:t>looks</a:t>
            </a:r>
            <a:r>
              <a:rPr lang="de-DE" sz="2000" kern="0" dirty="0">
                <a:solidFill>
                  <a:srgbClr val="C00000"/>
                </a:solidFill>
              </a:rPr>
              <a:t> different at 3T </a:t>
            </a:r>
            <a:r>
              <a:rPr lang="de-DE" sz="2000" kern="0" dirty="0" err="1">
                <a:solidFill>
                  <a:srgbClr val="C00000"/>
                </a:solidFill>
              </a:rPr>
              <a:t>compared</a:t>
            </a:r>
            <a:r>
              <a:rPr lang="de-DE" sz="2000" kern="0" dirty="0">
                <a:solidFill>
                  <a:srgbClr val="C00000"/>
                </a:solidFill>
              </a:rPr>
              <a:t> </a:t>
            </a:r>
            <a:r>
              <a:rPr lang="de-DE" sz="2000" kern="0" dirty="0" err="1">
                <a:solidFill>
                  <a:srgbClr val="C00000"/>
                </a:solidFill>
              </a:rPr>
              <a:t>to</a:t>
            </a:r>
            <a:r>
              <a:rPr lang="de-DE" sz="2000" kern="0" dirty="0">
                <a:solidFill>
                  <a:srgbClr val="C00000"/>
                </a:solidFill>
              </a:rPr>
              <a:t> 7T.</a:t>
            </a:r>
          </a:p>
          <a:p>
            <a:pPr marL="0" indent="0" eaLnBrk="1" hangingPunct="1">
              <a:buNone/>
            </a:pP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Rather: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We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expect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a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greater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sensitivity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for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xyz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in 7T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compared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to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3T.</a:t>
            </a:r>
          </a:p>
          <a:p>
            <a:pPr marL="0" indent="0" eaLnBrk="1" hangingPunct="1">
              <a:buNone/>
            </a:pP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Important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Explain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„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sensitivity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“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is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defined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and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validated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ideally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against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 a </a:t>
            </a:r>
            <a:r>
              <a:rPr lang="de-DE" sz="2000" kern="0" dirty="0" err="1">
                <a:solidFill>
                  <a:schemeClr val="accent5">
                    <a:lumMod val="50000"/>
                  </a:schemeClr>
                </a:solidFill>
              </a:rPr>
              <a:t>goldstandard</a:t>
            </a:r>
            <a:r>
              <a:rPr lang="de-DE" sz="2000" kern="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0" eaLnBrk="1" hangingPunct="1">
              <a:buNone/>
            </a:pPr>
            <a:endParaRPr lang="de-DE" sz="2000" kern="0" dirty="0">
              <a:solidFill>
                <a:schemeClr val="bg1"/>
              </a:solidFill>
            </a:endParaRPr>
          </a:p>
          <a:p>
            <a:pPr marL="0" indent="0" eaLnBrk="1" hangingPunct="1">
              <a:buNone/>
            </a:pPr>
            <a:r>
              <a:rPr lang="en-US" sz="2000" kern="0" dirty="0">
                <a:solidFill>
                  <a:schemeClr val="bg1"/>
                </a:solidFill>
              </a:rPr>
              <a:t>→</a:t>
            </a:r>
            <a:r>
              <a:rPr lang="de-DE" sz="2000" kern="0" dirty="0">
                <a:solidFill>
                  <a:schemeClr val="bg1"/>
                </a:solidFill>
              </a:rPr>
              <a:t> </a:t>
            </a:r>
            <a:r>
              <a:rPr lang="de-DE" sz="2000" kern="0" dirty="0" err="1">
                <a:solidFill>
                  <a:schemeClr val="bg1"/>
                </a:solidFill>
              </a:rPr>
              <a:t>Hypotheses</a:t>
            </a:r>
            <a:r>
              <a:rPr lang="de-DE" sz="2000" kern="0" dirty="0">
                <a:solidFill>
                  <a:schemeClr val="bg1"/>
                </a:solidFill>
              </a:rPr>
              <a:t> </a:t>
            </a:r>
            <a:r>
              <a:rPr lang="de-DE" sz="2000" kern="0" dirty="0" err="1">
                <a:solidFill>
                  <a:schemeClr val="bg1"/>
                </a:solidFill>
              </a:rPr>
              <a:t>should</a:t>
            </a:r>
            <a:r>
              <a:rPr lang="de-DE" sz="2000" kern="0" dirty="0">
                <a:solidFill>
                  <a:schemeClr val="bg1"/>
                </a:solidFill>
              </a:rPr>
              <a:t> </a:t>
            </a:r>
            <a:r>
              <a:rPr lang="de-DE" sz="2000" kern="0" dirty="0" err="1">
                <a:solidFill>
                  <a:schemeClr val="bg1"/>
                </a:solidFill>
              </a:rPr>
              <a:t>be</a:t>
            </a:r>
            <a:r>
              <a:rPr lang="de-DE" sz="2000" kern="0" dirty="0">
                <a:solidFill>
                  <a:schemeClr val="bg1"/>
                </a:solidFill>
              </a:rPr>
              <a:t> </a:t>
            </a:r>
            <a:r>
              <a:rPr lang="de-DE" sz="2000" kern="0" dirty="0" err="1">
                <a:solidFill>
                  <a:schemeClr val="bg1"/>
                </a:solidFill>
              </a:rPr>
              <a:t>provided</a:t>
            </a:r>
            <a:r>
              <a:rPr lang="de-DE" sz="2000" kern="0" dirty="0">
                <a:solidFill>
                  <a:schemeClr val="bg1"/>
                </a:solidFill>
              </a:rPr>
              <a:t> at </a:t>
            </a:r>
            <a:r>
              <a:rPr lang="de-DE" sz="2000" kern="0" dirty="0" err="1">
                <a:solidFill>
                  <a:schemeClr val="bg1"/>
                </a:solidFill>
              </a:rPr>
              <a:t>the</a:t>
            </a:r>
            <a:r>
              <a:rPr lang="de-DE" sz="2000" kern="0" dirty="0">
                <a:solidFill>
                  <a:schemeClr val="bg1"/>
                </a:solidFill>
              </a:rPr>
              <a:t> </a:t>
            </a:r>
            <a:r>
              <a:rPr lang="de-DE" sz="2000" kern="0" dirty="0" err="1">
                <a:solidFill>
                  <a:schemeClr val="bg1"/>
                </a:solidFill>
              </a:rPr>
              <a:t>behavioural</a:t>
            </a:r>
            <a:r>
              <a:rPr lang="de-DE" sz="2000" kern="0" dirty="0">
                <a:solidFill>
                  <a:schemeClr val="bg1"/>
                </a:solidFill>
              </a:rPr>
              <a:t> (</a:t>
            </a:r>
            <a:r>
              <a:rPr lang="de-DE" sz="2000" kern="0" dirty="0" err="1">
                <a:solidFill>
                  <a:schemeClr val="bg1"/>
                </a:solidFill>
              </a:rPr>
              <a:t>if</a:t>
            </a:r>
            <a:r>
              <a:rPr lang="de-DE" sz="2000" kern="0" dirty="0">
                <a:solidFill>
                  <a:schemeClr val="bg1"/>
                </a:solidFill>
              </a:rPr>
              <a:t> </a:t>
            </a:r>
            <a:r>
              <a:rPr lang="de-DE" sz="2000" kern="0" dirty="0" err="1">
                <a:solidFill>
                  <a:schemeClr val="bg1"/>
                </a:solidFill>
              </a:rPr>
              <a:t>applicable</a:t>
            </a:r>
            <a:r>
              <a:rPr lang="de-DE" sz="2000" kern="0" dirty="0">
                <a:solidFill>
                  <a:schemeClr val="bg1"/>
                </a:solidFill>
              </a:rPr>
              <a:t>) and </a:t>
            </a:r>
            <a:r>
              <a:rPr lang="de-DE" sz="2000" kern="0" dirty="0" err="1">
                <a:solidFill>
                  <a:schemeClr val="bg1"/>
                </a:solidFill>
              </a:rPr>
              <a:t>neural</a:t>
            </a:r>
            <a:r>
              <a:rPr lang="de-DE" sz="2000" kern="0" dirty="0">
                <a:solidFill>
                  <a:schemeClr val="bg1"/>
                </a:solidFill>
              </a:rPr>
              <a:t> / MRI </a:t>
            </a:r>
            <a:r>
              <a:rPr lang="de-DE" sz="2000" kern="0" dirty="0" err="1">
                <a:solidFill>
                  <a:schemeClr val="bg1"/>
                </a:solidFill>
              </a:rPr>
              <a:t>level</a:t>
            </a:r>
            <a:r>
              <a:rPr lang="de-DE" sz="2000" kern="0" dirty="0">
                <a:solidFill>
                  <a:schemeClr val="bg1"/>
                </a:solidFill>
              </a:rPr>
              <a:t>.</a:t>
            </a:r>
            <a:endParaRPr lang="en-US" sz="1600" kern="0" dirty="0">
              <a:solidFill>
                <a:schemeClr val="bg1"/>
              </a:solidFill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1779148D-B713-630E-85AB-4A8BBC291F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>
                <a:solidFill>
                  <a:srgbClr val="632423"/>
                </a:solidFill>
              </a:rPr>
              <a:pPr>
                <a:defRPr/>
              </a:pPr>
              <a:t>5</a:t>
            </a:fld>
            <a:endParaRPr lang="de-DE" dirty="0">
              <a:solidFill>
                <a:srgbClr val="6324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76277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Design &amp; Materials</a:t>
            </a:r>
          </a:p>
        </p:txBody>
      </p:sp>
      <p:sp>
        <p:nvSpPr>
          <p:cNvPr id="7171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927101" y="1353119"/>
            <a:ext cx="10208259" cy="4664909"/>
          </a:xfrm>
        </p:spPr>
        <p:txBody>
          <a:bodyPr/>
          <a:lstStyle/>
          <a:p>
            <a:pPr eaLnBrk="1" hangingPunct="1"/>
            <a:r>
              <a:rPr lang="en-US" sz="2000" dirty="0"/>
              <a:t>Who will be studied? How are participants or patients recruited?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How many volunteers / patients shall be scanned? (N = XX)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Provide evidence for the sample size and an effect size approximation, </a:t>
            </a:r>
            <a:br>
              <a:rPr lang="en-US" sz="2000" dirty="0"/>
            </a:br>
            <a:r>
              <a:rPr lang="en-US" sz="2000" dirty="0"/>
              <a:t>preferentially based on own pilot data.</a:t>
            </a:r>
          </a:p>
          <a:p>
            <a:pPr lvl="1" eaLnBrk="1" hangingPunct="1"/>
            <a:r>
              <a:rPr lang="en-US" dirty="0">
                <a:solidFill>
                  <a:srgbClr val="C00000"/>
                </a:solidFill>
              </a:rPr>
              <a:t>NOT: Author xyz published nice results in a good journal using 20 participants.</a:t>
            </a:r>
          </a:p>
          <a:p>
            <a:pPr lvl="1" eaLnBrk="1" hangingPunct="1"/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Rather: For the main effect of xyz we expect /have observed a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behavioural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effect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of (hedges g =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xyz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).</a:t>
            </a:r>
          </a:p>
          <a:p>
            <a:pPr marL="0" indent="0" eaLnBrk="1" hangingPunct="1">
              <a:buNone/>
            </a:pPr>
            <a:endParaRPr lang="en-US" sz="2000" dirty="0"/>
          </a:p>
          <a:p>
            <a:pPr eaLnBrk="1" hangingPunct="1"/>
            <a:r>
              <a:rPr lang="en-US" sz="2000" dirty="0"/>
              <a:t>Ethics: Mention the ethical approval number.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396918B8-A2A5-5983-C863-B71BC6CB7E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>
                <a:solidFill>
                  <a:srgbClr val="632423"/>
                </a:solidFill>
              </a:rPr>
              <a:pPr>
                <a:defRPr/>
              </a:pPr>
              <a:t>6</a:t>
            </a:fld>
            <a:endParaRPr lang="de-DE" dirty="0">
              <a:solidFill>
                <a:srgbClr val="632423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Design &amp; Materials</a:t>
            </a:r>
          </a:p>
        </p:txBody>
      </p:sp>
      <p:sp>
        <p:nvSpPr>
          <p:cNvPr id="7171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927101" y="1279532"/>
            <a:ext cx="10452099" cy="5333993"/>
          </a:xfrm>
        </p:spPr>
        <p:txBody>
          <a:bodyPr/>
          <a:lstStyle/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Provide information regarding the paradigm 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Provide information regarding all methods involved </a:t>
            </a:r>
          </a:p>
          <a:p>
            <a:pPr lvl="1" eaLnBrk="1" hangingPunct="1"/>
            <a:r>
              <a:rPr lang="en-US" dirty="0"/>
              <a:t>e.g. pain application: electrical stimulation (</a:t>
            </a:r>
            <a:r>
              <a:rPr lang="en-US" dirty="0" err="1"/>
              <a:t>Digitimer</a:t>
            </a:r>
            <a:r>
              <a:rPr lang="en-US" dirty="0"/>
              <a:t>)</a:t>
            </a:r>
          </a:p>
          <a:p>
            <a:pPr lvl="1" eaLnBrk="1" hangingPunct="1"/>
            <a:r>
              <a:rPr lang="en-US" dirty="0"/>
              <a:t>additional measures: physiological data (EDA, pulse oximetry)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Provide information about the timing </a:t>
            </a:r>
            <a:br>
              <a:rPr lang="en-US" sz="2000" dirty="0"/>
            </a:br>
            <a:r>
              <a:rPr lang="en-US" sz="2000" dirty="0"/>
              <a:t>e.g. preparation/questionnaires 10 min, </a:t>
            </a:r>
            <a:r>
              <a:rPr lang="en-US" sz="2000" dirty="0" err="1"/>
              <a:t>rsfMRI</a:t>
            </a:r>
            <a:r>
              <a:rPr lang="en-US" sz="2000" dirty="0"/>
              <a:t> 10 min, task-related fMRI 35 min, etc. 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Provide detailed information regarding the imaging sequence (protocol) that will be used (e.g. TR, TE, FOV, resolution etc. for fMRI)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B1B9EFAE-6DAF-A0C7-9935-DF1AC741B02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>
                <a:solidFill>
                  <a:srgbClr val="632423"/>
                </a:solidFill>
              </a:rPr>
              <a:pPr>
                <a:defRPr/>
              </a:pPr>
              <a:t>7</a:t>
            </a:fld>
            <a:endParaRPr lang="de-DE" dirty="0">
              <a:solidFill>
                <a:srgbClr val="6324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980007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Think of Gender &amp; Diversity</a:t>
            </a:r>
          </a:p>
        </p:txBody>
      </p:sp>
      <p:sp>
        <p:nvSpPr>
          <p:cNvPr id="9219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927101" y="1351302"/>
            <a:ext cx="10337798" cy="4968218"/>
          </a:xfrm>
        </p:spPr>
        <p:txBody>
          <a:bodyPr/>
          <a:lstStyle/>
          <a:p>
            <a:pPr eaLnBrk="1" hangingPunct="1"/>
            <a:r>
              <a:rPr lang="en-US" sz="2000" dirty="0"/>
              <a:t>Are gender and/or other diversity dimensions taken into account?</a:t>
            </a:r>
            <a:endParaRPr lang="de-DE" sz="2000" dirty="0"/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Adhere to the DFG’s recommendations for gender equality and diversity in research:</a:t>
            </a:r>
          </a:p>
          <a:p>
            <a:pPr lvl="1" eaLnBrk="1" hangingPunct="1"/>
            <a:r>
              <a:rPr lang="en-US" dirty="0"/>
              <a:t>To what extent are gender and/or diversity of the study participants (humans, animals) relevant in your research project or in your data? </a:t>
            </a:r>
          </a:p>
          <a:p>
            <a:pPr lvl="1" eaLnBrk="1" hangingPunct="1"/>
            <a:endParaRPr lang="en-US" dirty="0"/>
          </a:p>
          <a:p>
            <a:pPr lvl="1" eaLnBrk="1" hangingPunct="1"/>
            <a:r>
              <a:rPr lang="en-US" dirty="0"/>
              <a:t>How are possible gender and/or diversity-specific differences taken into account: </a:t>
            </a:r>
            <a:br>
              <a:rPr lang="en-US" dirty="0"/>
            </a:br>
            <a:r>
              <a:rPr lang="en-US" dirty="0"/>
              <a:t>(1) in the research questions, (2) in the development of theory, (3) in the selection of research methods and/or (4) in the collection and analysis of research data?</a:t>
            </a:r>
          </a:p>
          <a:p>
            <a:pPr lvl="1" eaLnBrk="1" hangingPunct="1"/>
            <a:endParaRPr lang="en-US" dirty="0"/>
          </a:p>
          <a:p>
            <a:pPr lvl="1" eaLnBrk="1" hangingPunct="1"/>
            <a:r>
              <a:rPr lang="en-US" dirty="0"/>
              <a:t>Are differences in the use or applicability of the research results to be expected due to gender and/or diversity? If applicable, please explain how you will take this into account in the project.</a:t>
            </a:r>
          </a:p>
          <a:p>
            <a:pPr lvl="1" eaLnBrk="1" hangingPunct="1"/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6FBC286C-F1F0-A039-F501-57827F178EC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>
                <a:solidFill>
                  <a:srgbClr val="632423"/>
                </a:solidFill>
              </a:rPr>
              <a:pPr>
                <a:defRPr/>
              </a:pPr>
              <a:t>8</a:t>
            </a:fld>
            <a:endParaRPr lang="de-DE" dirty="0">
              <a:solidFill>
                <a:srgbClr val="6324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415659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Data Analysis</a:t>
            </a:r>
          </a:p>
        </p:txBody>
      </p:sp>
      <p:sp>
        <p:nvSpPr>
          <p:cNvPr id="9219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927101" y="1351301"/>
            <a:ext cx="10337798" cy="5262223"/>
          </a:xfrm>
        </p:spPr>
        <p:txBody>
          <a:bodyPr/>
          <a:lstStyle/>
          <a:p>
            <a:pPr eaLnBrk="1" hangingPunct="1"/>
            <a:r>
              <a:rPr lang="en-US" sz="2000" dirty="0"/>
              <a:t>Describe the outcome variables e.g.</a:t>
            </a:r>
          </a:p>
          <a:p>
            <a:pPr lvl="1" eaLnBrk="1" hangingPunct="1"/>
            <a:r>
              <a:rPr lang="en-US" dirty="0"/>
              <a:t>Outcome behavioral: </a:t>
            </a:r>
          </a:p>
          <a:p>
            <a:pPr lvl="2" eaLnBrk="1" hangingPunct="1"/>
            <a:r>
              <a:rPr lang="en-US" dirty="0"/>
              <a:t>recognition performance (d´, recollection, familiarity)</a:t>
            </a:r>
          </a:p>
          <a:p>
            <a:pPr lvl="2" eaLnBrk="1" hangingPunct="1"/>
            <a:r>
              <a:rPr lang="en-US" dirty="0"/>
              <a:t>RTs for categorization task (encoding)</a:t>
            </a:r>
          </a:p>
          <a:p>
            <a:pPr marL="0" indent="0" eaLnBrk="1" hangingPunct="1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Outcome fMRI: </a:t>
            </a:r>
          </a:p>
          <a:p>
            <a:pPr lvl="2" eaLnBrk="1" hangingPunct="1"/>
            <a:r>
              <a:rPr lang="en-US" dirty="0">
                <a:solidFill>
                  <a:schemeClr val="bg1"/>
                </a:solidFill>
              </a:rPr>
              <a:t>SPM12 standard mass-univariate analysis (task-related)</a:t>
            </a:r>
          </a:p>
          <a:p>
            <a:pPr lvl="2" eaLnBrk="1" hangingPunct="1"/>
            <a:r>
              <a:rPr lang="en-US" dirty="0">
                <a:solidFill>
                  <a:schemeClr val="bg1"/>
                </a:solidFill>
              </a:rPr>
              <a:t>connectivity analyses (PPI) as implemented in SPM12</a:t>
            </a:r>
          </a:p>
          <a:p>
            <a:pPr lvl="2" eaLnBrk="1" hangingPunct="1"/>
            <a:r>
              <a:rPr lang="en-US" dirty="0">
                <a:solidFill>
                  <a:schemeClr val="bg1"/>
                </a:solidFill>
              </a:rPr>
              <a:t>resting state analysis</a:t>
            </a:r>
          </a:p>
          <a:p>
            <a:pPr marL="0" lvl="1" indent="0" eaLnBrk="1" hangingPunct="1">
              <a:buNone/>
            </a:pPr>
            <a:endParaRPr lang="en-US" dirty="0"/>
          </a:p>
          <a:p>
            <a:pPr marL="342900" lvl="1" eaLnBrk="1" hangingPunct="1">
              <a:buSzPct val="120000"/>
            </a:pPr>
            <a:r>
              <a:rPr lang="en-US" dirty="0">
                <a:ea typeface="+mn-ea"/>
                <a:cs typeface="+mn-cs"/>
              </a:rPr>
              <a:t>1-2 publications in peer reviewed journals (Journal of Neuroscience, Cortex, MRM, Neuroimage, etc.) </a:t>
            </a:r>
          </a:p>
          <a:p>
            <a:pPr marL="0" lvl="1" indent="0" eaLnBrk="1" hangingPunct="1">
              <a:buNone/>
            </a:pPr>
            <a:endParaRPr lang="en-US" dirty="0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3EAD7E66-5391-E9DF-CD2F-A9372CE8177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627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C5BBDAD-066D-4B26-8FFC-1EB180DB6A76}" type="slidenum">
              <a:rPr lang="de-DE" smtClean="0">
                <a:solidFill>
                  <a:srgbClr val="632423"/>
                </a:solidFill>
              </a:rPr>
              <a:pPr>
                <a:defRPr/>
              </a:pPr>
              <a:t>9</a:t>
            </a:fld>
            <a:endParaRPr lang="de-DE" dirty="0">
              <a:solidFill>
                <a:srgbClr val="632423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Radiologie-Vorlage">
  <a:themeElements>
    <a:clrScheme name="Radiologie-Vorlage 1">
      <a:dk1>
        <a:srgbClr val="DDDDDD"/>
      </a:dk1>
      <a:lt1>
        <a:srgbClr val="FFFFFF"/>
      </a:lt1>
      <a:dk2>
        <a:srgbClr val="000000"/>
      </a:dk2>
      <a:lt2>
        <a:srgbClr val="B2B2B2"/>
      </a:lt2>
      <a:accent1>
        <a:srgbClr val="00CC99"/>
      </a:accent1>
      <a:accent2>
        <a:srgbClr val="BEDCFF"/>
      </a:accent2>
      <a:accent3>
        <a:srgbClr val="AAAAAA"/>
      </a:accent3>
      <a:accent4>
        <a:srgbClr val="DADADA"/>
      </a:accent4>
      <a:accent5>
        <a:srgbClr val="AAE2CA"/>
      </a:accent5>
      <a:accent6>
        <a:srgbClr val="ACC7E7"/>
      </a:accent6>
      <a:hlink>
        <a:srgbClr val="FF7C80"/>
      </a:hlink>
      <a:folHlink>
        <a:srgbClr val="FFFF99"/>
      </a:folHlink>
    </a:clrScheme>
    <a:fontScheme name="Radiologie-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ologie-Vorlage 1">
        <a:dk1>
          <a:srgbClr val="DDDDDD"/>
        </a:dk1>
        <a:lt1>
          <a:srgbClr val="FFFFFF"/>
        </a:lt1>
        <a:dk2>
          <a:srgbClr val="000000"/>
        </a:dk2>
        <a:lt2>
          <a:srgbClr val="B2B2B2"/>
        </a:lt2>
        <a:accent1>
          <a:srgbClr val="00CC99"/>
        </a:accent1>
        <a:accent2>
          <a:srgbClr val="BEDCFF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ACC7E7"/>
        </a:accent6>
        <a:hlink>
          <a:srgbClr val="FF7C8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811</Words>
  <Application>Microsoft Office PowerPoint</Application>
  <PresentationFormat>Breitbild</PresentationFormat>
  <Paragraphs>113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Wingdings</vt:lpstr>
      <vt:lpstr>Radiologie-Vorlage</vt:lpstr>
      <vt:lpstr>PowerPoint-Präsentation</vt:lpstr>
      <vt:lpstr>Background</vt:lpstr>
      <vt:lpstr>Research Question</vt:lpstr>
      <vt:lpstr>Aim / Study Objective</vt:lpstr>
      <vt:lpstr>Hypotheses</vt:lpstr>
      <vt:lpstr>Design &amp; Materials</vt:lpstr>
      <vt:lpstr>Design &amp; Materials</vt:lpstr>
      <vt:lpstr>Think of Gender &amp; Diversity</vt:lpstr>
      <vt:lpstr>Data Analysis</vt:lpstr>
      <vt:lpstr>Required Resources &amp; Funding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Guideline for Project proposals / Project Title (new template starting 07/2018)</dc:title>
  <dc:creator>Franziska Günther</dc:creator>
  <cp:lastModifiedBy>Franziska Günther</cp:lastModifiedBy>
  <cp:revision>27</cp:revision>
  <cp:lastPrinted>2016-11-23T21:24:42Z</cp:lastPrinted>
  <dcterms:created xsi:type="dcterms:W3CDTF">2005-04-07T07:44:07Z</dcterms:created>
  <dcterms:modified xsi:type="dcterms:W3CDTF">2024-06-19T07:23:31Z</dcterms:modified>
</cp:coreProperties>
</file>